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Plus Jakarta Sans"/>
      <p:regular r:id="rId13"/>
      <p:bold r:id="rId14"/>
      <p:italic r:id="rId15"/>
      <p:boldItalic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
      <p:font typeface="Work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9A22BF-402B-4B54-8693-885DE8604B9D}">
  <a:tblStyle styleId="{009A22BF-402B-4B54-8693-885DE8604B9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Medium-bold.fntdata"/><Relationship Id="rId21" Type="http://schemas.openxmlformats.org/officeDocument/2006/relationships/font" Target="fonts/PlusJakartaSansMedium-regular.fntdata"/><Relationship Id="rId24" Type="http://schemas.openxmlformats.org/officeDocument/2006/relationships/font" Target="fonts/PlusJakartaSansMedium-boldItalic.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WorkSans-bold.fntdata"/><Relationship Id="rId25" Type="http://schemas.openxmlformats.org/officeDocument/2006/relationships/font" Target="fonts/WorkSans-regular.fntdata"/><Relationship Id="rId28" Type="http://schemas.openxmlformats.org/officeDocument/2006/relationships/font" Target="fonts/WorkSans-boldItalic.fntdata"/><Relationship Id="rId27" Type="http://schemas.openxmlformats.org/officeDocument/2006/relationships/font" Target="fonts/Work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PlusJakartaSans-regular.fntdata"/><Relationship Id="rId12" Type="http://schemas.openxmlformats.org/officeDocument/2006/relationships/font" Target="fonts/Halant-bold.fntdata"/><Relationship Id="rId15" Type="http://schemas.openxmlformats.org/officeDocument/2006/relationships/font" Target="fonts/PlusJakartaSans-italic.fntdata"/><Relationship Id="rId14" Type="http://schemas.openxmlformats.org/officeDocument/2006/relationships/font" Target="fonts/PlusJakartaSans-bold.fntdata"/><Relationship Id="rId17" Type="http://schemas.openxmlformats.org/officeDocument/2006/relationships/font" Target="fonts/Inter-regular.fntdata"/><Relationship Id="rId16" Type="http://schemas.openxmlformats.org/officeDocument/2006/relationships/font" Target="fonts/PlusJakartaSans-boldItalic.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35de0f66d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35de0f66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a35de0f66d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a35de0f66d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a35de0f66d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a35de0f66d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a:t>
            </a:r>
            <a:r>
              <a:rPr lang="en" sz="1900">
                <a:latin typeface="Halant"/>
                <a:ea typeface="Halant"/>
                <a:cs typeface="Halant"/>
                <a:sym typeface="Halant"/>
              </a:rPr>
              <a:t>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922799" y="901283"/>
          <a:ext cx="3000000" cy="3000000"/>
        </p:xfrm>
        <a:graphic>
          <a:graphicData uri="http://schemas.openxmlformats.org/drawingml/2006/table">
            <a:tbl>
              <a:tblPr>
                <a:noFill/>
                <a:tableStyleId>{009A22BF-402B-4B54-8693-885DE8604B9D}</a:tableStyleId>
              </a:tblPr>
              <a:tblGrid>
                <a:gridCol w="5926925"/>
              </a:tblGrid>
              <a:tr h="331300">
                <a:tc>
                  <a:txBody>
                    <a:bodyPr/>
                    <a:lstStyle/>
                    <a:p>
                      <a:pPr indent="0" lvl="0" marL="0" rtl="0" algn="l">
                        <a:spcBef>
                          <a:spcPts val="0"/>
                        </a:spcBef>
                        <a:spcAft>
                          <a:spcPts val="0"/>
                        </a:spcAft>
                        <a:buNone/>
                      </a:pPr>
                      <a:r>
                        <a:rPr lang="en" sz="1500">
                          <a:latin typeface="Halant"/>
                          <a:ea typeface="Halant"/>
                          <a:cs typeface="Halant"/>
                          <a:sym typeface="Halant"/>
                        </a:rPr>
                        <a:t>Source: Claude Hermann Walter Johns. “</a:t>
                      </a:r>
                      <a:r>
                        <a:rPr i="1" lang="en" sz="1500">
                          <a:latin typeface="Halant"/>
                          <a:ea typeface="Halant"/>
                          <a:cs typeface="Halant"/>
                          <a:sym typeface="Halant"/>
                        </a:rPr>
                        <a:t>The Code of Hammurabi,”</a:t>
                      </a:r>
                      <a:r>
                        <a:rPr lang="en" sz="1500">
                          <a:latin typeface="Halant"/>
                          <a:ea typeface="Halant"/>
                          <a:cs typeface="Halant"/>
                          <a:sym typeface="Halant"/>
                        </a:rPr>
                        <a:t> 1903</a:t>
                      </a:r>
                      <a:endParaRPr sz="1200">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2393750">
                <a:tc>
                  <a:txBody>
                    <a:bodyPr/>
                    <a:lstStyle/>
                    <a:p>
                      <a:pPr indent="0" lvl="0" marL="0" rtl="0" algn="l">
                        <a:spcBef>
                          <a:spcPts val="0"/>
                        </a:spcBef>
                        <a:spcAft>
                          <a:spcPts val="0"/>
                        </a:spcAft>
                        <a:buNone/>
                      </a:pPr>
                      <a:r>
                        <a:rPr lang="en" sz="1500">
                          <a:solidFill>
                            <a:schemeClr val="dk1"/>
                          </a:solidFill>
                          <a:latin typeface="Inter"/>
                          <a:ea typeface="Inter"/>
                          <a:cs typeface="Inter"/>
                          <a:sym typeface="Inter"/>
                        </a:rPr>
                        <a:t>The Code recognized the importance of intention. A man who killed another in a quarrel must swear he did not do so intentionally, and was then only fined according to the rank of the deceased. The Code does not say what would be the penalty of murder, but death is so often awarded where death is caused that we can hardly doubt that the murderer was put to death. If the assault only led to injury and was unintentional, the assailant in a quarrel had to pay the doctor's fees. A brander, induced to remove a slave's identification mark, could swear to his ignorance and was free. The owner of an ox which gored a man on the street was only responsible for damages if, the ox was known by him to be vicious, even if it caused death. In ordinary cases responsibility was not demanded for accident or for more than proper care.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On the other hand carelessness and neglect were severely punished, as in the case of the unskilful physician, if it led to loss of life or limb his hands were cut off, a slave had to be replaced, the loss of his eye paid for to half his value; a veterinary surgeon who caused the death of an ox or [donkey] paid quarter value; a builder, whose careless workmanship caused death, lost his life or paid for it by the death of his child, replaced slave or goods, and in any case had to rebuild the house or make good any damages due to defective building and repair the defect as well.</a:t>
                      </a:r>
                      <a:endParaRPr sz="1500">
                        <a:solidFill>
                          <a:schemeClr val="dk1"/>
                        </a:solidFill>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860750" y="877425"/>
            <a:ext cx="5966100" cy="4321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Hammurabi’s Code was based on the idea of proportionate justice.</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man who killed another in a quarrel must swear he did not do so intentionally, and was then only fined according to the rank of the deceased”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veterinary surgeon who caused the death of an ox or donkey paid quarter value”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Code recognized the importance of intention.”</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 builder, whose careless workmanship caused death, lost his life or paid for it by the death of his child…”</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25" name="Google Shape;125;p27"/>
          <p:cNvSpPr txBox="1"/>
          <p:nvPr/>
        </p:nvSpPr>
        <p:spPr>
          <a:xfrm>
            <a:off x="860750" y="4750100"/>
            <a:ext cx="5966100" cy="43212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